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62" r:id="rId2"/>
    <p:sldId id="257" r:id="rId3"/>
    <p:sldId id="263" r:id="rId4"/>
    <p:sldId id="264" r:id="rId5"/>
    <p:sldId id="267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5" r:id="rId14"/>
    <p:sldId id="26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66" r:id="rId25"/>
    <p:sldId id="258" r:id="rId26"/>
    <p:sldId id="259" r:id="rId27"/>
    <p:sldId id="260" r:id="rId2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3"/>
    <p:restoredTop sz="94643"/>
  </p:normalViewPr>
  <p:slideViewPr>
    <p:cSldViewPr>
      <p:cViewPr varScale="1">
        <p:scale>
          <a:sx n="104" d="100"/>
          <a:sy n="104" d="100"/>
        </p:scale>
        <p:origin x="74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1EE82F-05BD-4176-A937-11E4F069C38E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714941-04A3-4BDE-A369-FDF483701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46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2FA35-C473-AF4E-AE89-7104119EDDE5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F425A-E798-DC4F-AD33-E56521B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2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svgsilh.com</a:t>
            </a:r>
            <a:r>
              <a:rPr lang="en-US" dirty="0"/>
              <a:t>/image/1751308.html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425A-E798-DC4F-AD33-E56521B828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063" y="803673"/>
            <a:ext cx="10364391" cy="1863327"/>
          </a:xfrm>
          <a:prstGeom prst="rect">
            <a:avLst/>
          </a:prstGeom>
        </p:spPr>
        <p:txBody>
          <a:bodyPr lIns="64291" tIns="32146" rIns="64291" bIns="32146" anchor="b"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099" y="3429000"/>
            <a:ext cx="8533805" cy="2210099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443050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589"/>
            <a:ext cx="11887199" cy="796975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78720"/>
            <a:ext cx="11887199" cy="4841080"/>
          </a:xfrm>
          <a:prstGeom prst="rect">
            <a:avLst/>
          </a:prstGeom>
        </p:spPr>
        <p:txBody>
          <a:bodyPr lIns="64291" tIns="32146" rIns="64291" bIns="32146"/>
          <a:lstStyle>
            <a:lvl1pPr marL="401822" indent="-401822" algn="l">
              <a:buFont typeface="Arial" pitchFamily="34" charset="0"/>
              <a:buChar char="•"/>
              <a:defRPr/>
            </a:lvl1pPr>
            <a:lvl2pPr marL="723279" indent="-401822" algn="l">
              <a:buSzPct val="50000"/>
              <a:buFont typeface="Courier New" pitchFamily="49" charset="0"/>
              <a:buChar char="o"/>
              <a:defRPr/>
            </a:lvl2pPr>
            <a:lvl3pPr marL="1044736" indent="-401822" algn="l">
              <a:buFont typeface="Arial" pitchFamily="34" charset="0"/>
              <a:buChar char="•"/>
              <a:defRPr/>
            </a:lvl3pPr>
            <a:lvl4pPr marL="1366194" indent="-401822" algn="l">
              <a:buFont typeface="Arial" pitchFamily="34" charset="0"/>
              <a:buChar char="•"/>
              <a:defRPr/>
            </a:lvl4pPr>
            <a:lvl5pPr marL="1687651" indent="-401822" algn="l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9AC5886-5B2E-416C-B8A2-C62149944E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2D1751-6224-41D8-8BC7-3B6D475DE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2952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19" y="2906613"/>
            <a:ext cx="10362901" cy="1361777"/>
          </a:xfrm>
          <a:prstGeom prst="rect">
            <a:avLst/>
          </a:prstGeom>
        </p:spPr>
        <p:txBody>
          <a:bodyPr lIns="64291" tIns="32146" rIns="64291" bIns="32146" anchor="t"/>
          <a:lstStyle>
            <a:lvl1pPr algn="ctr">
              <a:defRPr sz="3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2919" y="4268390"/>
            <a:ext cx="10362901" cy="1500188"/>
          </a:xfrm>
          <a:prstGeom prst="rect">
            <a:avLst/>
          </a:prstGeom>
        </p:spPr>
        <p:txBody>
          <a:bodyPr lIns="64291" tIns="32146" rIns="64291" bIns="32146" anchor="t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7BE0CD-4363-4321-84FD-6B13537246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1C47E46-4A24-433A-9E25-261EEC04D4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958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589"/>
            <a:ext cx="11887199" cy="796975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54164"/>
            <a:ext cx="5857281" cy="4865636"/>
          </a:xfrm>
          <a:prstGeom prst="rect">
            <a:avLst/>
          </a:prstGeom>
        </p:spPr>
        <p:txBody>
          <a:bodyPr lIns="64291" tIns="32146" rIns="64291" bIns="32146"/>
          <a:lstStyle>
            <a:lvl1pPr marL="321457" indent="-321457" algn="l">
              <a:buFont typeface="Arial" pitchFamily="34" charset="0"/>
              <a:buChar char="•"/>
              <a:defRPr sz="2000"/>
            </a:lvl1pPr>
            <a:lvl2pPr marL="562550" indent="-241093" algn="l">
              <a:buFont typeface="Arial" pitchFamily="34" charset="0"/>
              <a:buChar char="•"/>
              <a:defRPr sz="1700"/>
            </a:lvl2pPr>
            <a:lvl3pPr marL="884008" indent="-241093" algn="l">
              <a:buFont typeface="Arial" pitchFamily="34" charset="0"/>
              <a:buChar char="•"/>
              <a:defRPr sz="1400"/>
            </a:lvl3pPr>
            <a:lvl4pPr marL="1165283" indent="-200911" algn="l">
              <a:buFont typeface="Arial" pitchFamily="34" charset="0"/>
              <a:buChar char="•"/>
              <a:defRPr sz="1300"/>
            </a:lvl4pPr>
            <a:lvl5pPr marL="1486740" indent="-200911" algn="l">
              <a:buFont typeface="Arial" pitchFamily="34" charset="0"/>
              <a:buChar char="•"/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9" y="1154164"/>
            <a:ext cx="5872161" cy="4865636"/>
          </a:xfrm>
          <a:prstGeom prst="rect">
            <a:avLst/>
          </a:prstGeom>
        </p:spPr>
        <p:txBody>
          <a:bodyPr lIns="64291" tIns="32146" rIns="64291" bIns="32146"/>
          <a:lstStyle>
            <a:lvl1pPr marL="321457" indent="-321457" algn="l">
              <a:buFont typeface="Arial" pitchFamily="34" charset="0"/>
              <a:buChar char="•"/>
              <a:defRPr sz="2000"/>
            </a:lvl1pPr>
            <a:lvl2pPr marL="562550" indent="-241093" algn="l">
              <a:buFont typeface="Arial" pitchFamily="34" charset="0"/>
              <a:buChar char="•"/>
              <a:defRPr sz="1700"/>
            </a:lvl2pPr>
            <a:lvl3pPr marL="884008" indent="-241093" algn="l">
              <a:buFont typeface="Arial" pitchFamily="34" charset="0"/>
              <a:buChar char="•"/>
              <a:defRPr sz="1400"/>
            </a:lvl3pPr>
            <a:lvl4pPr marL="1165283" indent="-200911" algn="l">
              <a:buFont typeface="Arial" pitchFamily="34" charset="0"/>
              <a:buChar char="•"/>
              <a:defRPr sz="1300"/>
            </a:lvl4pPr>
            <a:lvl5pPr marL="1486740" indent="-200911" algn="l">
              <a:buFont typeface="Arial" pitchFamily="34" charset="0"/>
              <a:buChar char="•"/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642FA1B-9696-4FA3-96D1-C8464AC1E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BA88590-45E9-47F8-A6FF-36434C92C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8461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7" y="274589"/>
            <a:ext cx="10971609" cy="796975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196" y="1125142"/>
            <a:ext cx="5386091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764730"/>
            <a:ext cx="5843887" cy="4255070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Font typeface="Arial" pitchFamily="34" charset="0"/>
              <a:buChar char="•"/>
              <a:defRPr sz="1700"/>
            </a:lvl1pPr>
            <a:lvl2pPr marL="562550" indent="-241093" algn="l">
              <a:buFont typeface="Arial" pitchFamily="34" charset="0"/>
              <a:buChar char="•"/>
              <a:defRPr sz="1400"/>
            </a:lvl2pPr>
            <a:lvl3pPr marL="843825" indent="-200911" algn="l">
              <a:buFont typeface="Arial" pitchFamily="34" charset="0"/>
              <a:buChar char="•"/>
              <a:defRPr sz="1300"/>
            </a:lvl3pPr>
            <a:lvl4pPr marL="1165283" indent="-200911" algn="l">
              <a:buFont typeface="Arial" pitchFamily="34" charset="0"/>
              <a:buChar char="•"/>
              <a:defRPr sz="1100"/>
            </a:lvl4pPr>
            <a:lvl5pPr marL="1486740" indent="-200911" algn="l">
              <a:buFont typeface="Arial" pitchFamily="34" charset="0"/>
              <a:buChar char="•"/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741" y="1125142"/>
            <a:ext cx="5389065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741" y="1764730"/>
            <a:ext cx="5843887" cy="4255070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Font typeface="Arial" pitchFamily="34" charset="0"/>
              <a:buChar char="•"/>
              <a:defRPr sz="1700"/>
            </a:lvl1pPr>
            <a:lvl2pPr marL="562550" indent="-241093" algn="l">
              <a:buFont typeface="Arial" pitchFamily="34" charset="0"/>
              <a:buChar char="•"/>
              <a:defRPr sz="1400"/>
            </a:lvl2pPr>
            <a:lvl3pPr marL="843825" indent="-200911" algn="l">
              <a:buFont typeface="Arial" pitchFamily="34" charset="0"/>
              <a:buChar char="•"/>
              <a:defRPr sz="1300"/>
            </a:lvl3pPr>
            <a:lvl4pPr marL="1165283" indent="-200911" algn="l">
              <a:buFont typeface="Arial" pitchFamily="34" charset="0"/>
              <a:buChar char="•"/>
              <a:defRPr sz="1100"/>
            </a:lvl4pPr>
            <a:lvl5pPr marL="1486740" indent="-200911" algn="l">
              <a:buFont typeface="Arial" pitchFamily="34" charset="0"/>
              <a:buChar char="•"/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4B29072-C637-4057-906E-93E62CC03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D410296-B724-45B8-AF28-09352D5931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9956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7" y="274588"/>
            <a:ext cx="10971609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34165E5-F97A-4818-9F58-733E00141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9544" y="6334615"/>
            <a:ext cx="4526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+mj-lt"/>
                <a:ea typeface="Arial Rounded MT Bold" charset="0"/>
                <a:cs typeface="Arial Rounded MT Bold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8EA4926-7A62-43C5-84C1-CC586D6B5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6800" y="6332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29612C6B-EDF3-4C09-B81B-FCCB29D690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95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6ABE33-AB3C-4D7E-8C27-AD86671081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CDD13-93A5-43DC-86A8-EBA0F8F67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471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73474"/>
            <a:ext cx="4468715" cy="116197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64" y="273473"/>
            <a:ext cx="7272635" cy="5746327"/>
          </a:xfrm>
          <a:prstGeom prst="rect">
            <a:avLst/>
          </a:prstGeom>
        </p:spPr>
        <p:txBody>
          <a:bodyPr lIns="64291" tIns="32146" rIns="64291" bIns="32146"/>
          <a:lstStyle>
            <a:lvl1pPr marL="321457" indent="-321457" algn="l">
              <a:buFont typeface="Arial" pitchFamily="34" charset="0"/>
              <a:buChar char="•"/>
              <a:defRPr sz="2200"/>
            </a:lvl1pPr>
            <a:lvl2pPr marL="642915" indent="-321457" algn="l">
              <a:buFont typeface="Arial" pitchFamily="34" charset="0"/>
              <a:buChar char="•"/>
              <a:defRPr sz="2000"/>
            </a:lvl2pPr>
            <a:lvl3pPr marL="884008" indent="-241093" algn="l">
              <a:buFont typeface="Arial" pitchFamily="34" charset="0"/>
              <a:buChar char="•"/>
              <a:defRPr sz="1700"/>
            </a:lvl3pPr>
            <a:lvl4pPr marL="1205465" indent="-241093" algn="l">
              <a:buFont typeface="Arial" pitchFamily="34" charset="0"/>
              <a:buChar char="•"/>
              <a:defRPr sz="1400"/>
            </a:lvl4pPr>
            <a:lvl5pPr marL="1526922" indent="-241093" algn="l">
              <a:buFont typeface="Arial" pitchFamily="34" charset="0"/>
              <a:buChar char="•"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1" y="1435448"/>
            <a:ext cx="4468715" cy="4584352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ACF440A-DDC4-43A9-8227-8989D81490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F45C42-DBC5-45EE-9AC7-1B61EFD65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828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2689" y="4446985"/>
            <a:ext cx="7314903" cy="56703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52689" y="267891"/>
            <a:ext cx="7314903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r>
              <a:rPr lang="en-US" noProof="0">
                <a:sym typeface="GillSans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2689" y="5036344"/>
            <a:ext cx="7314903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44FEC0C-72F2-4C30-8A2E-75F0AB99A6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6472EC-D537-40F2-A627-8427EDC56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067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6698"/>
            <a:ext cx="12183035" cy="686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6142509"/>
            <a:ext cx="12192000" cy="73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256" y="6334614"/>
            <a:ext cx="2362200" cy="41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5F1AA-1742-40C4-A9AE-DB5FD876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266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EBCF0-F14E-4341-A097-64E72E5A1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2662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marL="241093" indent="-241093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marL="522368" indent="-200911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marL="803643" indent="-1607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marL="1125101" indent="-1607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marL="1446558" indent="-1607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5.png"/><Relationship Id="rId5" Type="http://schemas.openxmlformats.org/officeDocument/2006/relationships/image" Target="../media/image17.tiff"/><Relationship Id="rId4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hyperlink" Target="https://www.amazon.com/Hands-Machine-Learning-Scikit-Learn-TensorFlow/dp/149196229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23BCF8-4507-46A8-8DAB-9FCA54F08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dirty="0"/>
              <a:t>Course Introduction: </a:t>
            </a:r>
            <a:br>
              <a:rPr lang="en-US" dirty="0"/>
            </a:br>
            <a:r>
              <a:rPr lang="en-US" dirty="0"/>
              <a:t>Syllabus and Canvas Site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E167CC-DA74-46A9-B072-F375C68455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Richard S. Stansbury</a:t>
            </a:r>
          </a:p>
          <a:p>
            <a:endParaRPr lang="en-US" dirty="0"/>
          </a:p>
          <a:p>
            <a:r>
              <a:rPr lang="en-US" dirty="0"/>
              <a:t>CS 455/595a: Artificial Intelligence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4F937B-D49B-47A2-B78C-C8166D1A9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53117"/>
      </p:ext>
    </p:extLst>
  </p:cSld>
  <p:clrMapOvr>
    <a:masterClrMapping/>
  </p:clrMapOvr>
  <p:transition advTm="279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-228600" y="1377182"/>
            <a:ext cx="10446335" cy="22098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638800" y="1377182"/>
            <a:ext cx="8710097" cy="266141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" y="410023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Canvas will house the official grade book for the course.</a:t>
            </a:r>
          </a:p>
          <a:p>
            <a:pPr algn="ctr"/>
            <a:r>
              <a:rPr lang="en-US" dirty="0"/>
              <a:t>You can always check your posted grades.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Homework will be return graded within one week of the its submission.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Project deliverables and exams will be graded within two weeks.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D3A998-C773-4BB7-A66F-544B90E209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31646"/>
      </p:ext>
    </p:extLst>
  </p:cSld>
  <p:clrMapOvr>
    <a:masterClrMapping/>
  </p:clrMapOvr>
  <p:transition advTm="609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Policies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52400" y="1125142"/>
            <a:ext cx="5843887" cy="639589"/>
          </a:xfrm>
        </p:spPr>
        <p:txBody>
          <a:bodyPr/>
          <a:lstStyle/>
          <a:p>
            <a:r>
              <a:rPr lang="en-US" sz="2000" dirty="0"/>
              <a:t>CS 455 vs. CS 595a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course is cross-listed for undergraduate (CS 455) and undergraduate students (CS 595a).  </a:t>
            </a:r>
          </a:p>
          <a:p>
            <a:endParaRPr lang="en-US" dirty="0"/>
          </a:p>
          <a:p>
            <a:pPr lvl="1"/>
            <a:r>
              <a:rPr lang="en-US" b="1" dirty="0"/>
              <a:t>CS 595a students </a:t>
            </a:r>
            <a:r>
              <a:rPr lang="en-US" dirty="0"/>
              <a:t>will be assigned additional tasks in the module assignments and the course project. 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CS 455 students</a:t>
            </a:r>
            <a:r>
              <a:rPr lang="en-US" dirty="0"/>
              <a:t> are welcome to also work on these tasks and receive written feedback on your work, but they will not be graded for credit.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192741" y="1125142"/>
            <a:ext cx="5843887" cy="639589"/>
          </a:xfrm>
        </p:spPr>
        <p:txBody>
          <a:bodyPr/>
          <a:lstStyle/>
          <a:p>
            <a:r>
              <a:rPr lang="en-US" sz="2000" dirty="0"/>
              <a:t>Communication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/>
              <a:t>Announcements: 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Office course announcements will be made through the Canvas announcement’s page.  </a:t>
            </a:r>
          </a:p>
          <a:p>
            <a:pPr lvl="1"/>
            <a:r>
              <a:rPr lang="en-US" dirty="0"/>
              <a:t>Please make sure your Canvas settings notify you of announcements either via email, on the web, or using the Canvas mobile app.</a:t>
            </a:r>
          </a:p>
          <a:p>
            <a:pPr lvl="1"/>
            <a:endParaRPr lang="en-US" dirty="0"/>
          </a:p>
          <a:p>
            <a:r>
              <a:rPr lang="en-US" b="1" dirty="0"/>
              <a:t>Phone/Email/Office Communication:  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I will try to reply to all student emails within 24-hours.  </a:t>
            </a:r>
          </a:p>
          <a:p>
            <a:pPr lvl="1"/>
            <a:r>
              <a:rPr lang="en-US" dirty="0"/>
              <a:t>I have an open-door policy so you are welcome to drop-in as needed when the door is open or during office hours.  </a:t>
            </a:r>
          </a:p>
          <a:p>
            <a:pPr lvl="1"/>
            <a:r>
              <a:rPr lang="en-US" dirty="0"/>
              <a:t>I can be reached on my work number at either of my two offices (M-104 or LB 346). </a:t>
            </a:r>
          </a:p>
          <a:p>
            <a:pPr lvl="1"/>
            <a:r>
              <a:rPr lang="en-US" dirty="0"/>
              <a:t>I am typically in my Lehman office in the afternoon and when teaching.  </a:t>
            </a:r>
          </a:p>
          <a:p>
            <a:pPr lvl="1"/>
            <a:endParaRPr lang="en-US" dirty="0"/>
          </a:p>
          <a:p>
            <a:r>
              <a:rPr lang="en-US" b="1" dirty="0"/>
              <a:t>Discussion Boards:</a:t>
            </a:r>
            <a:endParaRPr lang="en-US" dirty="0"/>
          </a:p>
          <a:p>
            <a:pPr lvl="1"/>
            <a:r>
              <a:rPr lang="en-US" dirty="0"/>
              <a:t>Course discussion boards are set-up to facilitate discussion of topics in the course and their assignments. Please review periodically.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7387BF-CA53-4092-B4DD-991F4C03D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06710"/>
      </p:ext>
    </p:extLst>
  </p:cSld>
  <p:clrMapOvr>
    <a:masterClrMapping/>
  </p:clrMapOvr>
  <p:transition advTm="1382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25142"/>
            <a:ext cx="5843887" cy="639589"/>
          </a:xfrm>
        </p:spPr>
        <p:txBody>
          <a:bodyPr/>
          <a:lstStyle/>
          <a:p>
            <a:r>
              <a:rPr lang="en-US" sz="2000" dirty="0"/>
              <a:t>Attendance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Attendance will not be formally taken in this class.  </a:t>
            </a:r>
          </a:p>
          <a:p>
            <a:pPr lvl="1"/>
            <a:r>
              <a:rPr lang="en-US" sz="1800" dirty="0"/>
              <a:t>Some content covered during lecture that might not be available in the assigned reading or lecture materials online.</a:t>
            </a:r>
          </a:p>
          <a:p>
            <a:endParaRPr lang="en-US" sz="2000" dirty="0"/>
          </a:p>
          <a:p>
            <a:r>
              <a:rPr lang="en-US" sz="2000" dirty="0"/>
              <a:t>Failure to attend a scheduled exam or your final presentation will only be excused with a doctor’s note or a significant life-event.  </a:t>
            </a:r>
          </a:p>
          <a:p>
            <a:pPr lvl="1"/>
            <a:r>
              <a:rPr lang="en-US" sz="1800" dirty="0"/>
              <a:t>Whenever possible, consulting with Dr. Stansbury prior to the absence would be advised.</a:t>
            </a:r>
          </a:p>
          <a:p>
            <a:endParaRPr lang="en-US" sz="2000" dirty="0"/>
          </a:p>
          <a:p>
            <a:r>
              <a:rPr lang="en-US" sz="2000" dirty="0"/>
              <a:t>Class will start promptly at 11am.  </a:t>
            </a:r>
          </a:p>
          <a:p>
            <a:pPr lvl="1"/>
            <a:r>
              <a:rPr lang="en-US" sz="1800" dirty="0"/>
              <a:t>Tardiness should be avoided.  </a:t>
            </a:r>
          </a:p>
          <a:p>
            <a:pPr lvl="1"/>
            <a:r>
              <a:rPr lang="en-US" sz="1800" dirty="0"/>
              <a:t>See late policy regarding timing for in-class deliverable submission.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741" y="1125142"/>
            <a:ext cx="5843887" cy="639589"/>
          </a:xfrm>
        </p:spPr>
        <p:txBody>
          <a:bodyPr/>
          <a:lstStyle/>
          <a:p>
            <a:r>
              <a:rPr lang="en-US" sz="2000" dirty="0"/>
              <a:t>Late Policy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Assignments are expected to be submitted by their due date/time.  </a:t>
            </a:r>
          </a:p>
          <a:p>
            <a:r>
              <a:rPr lang="en-US" sz="2000" dirty="0"/>
              <a:t>Failure to submit by this time will result in: </a:t>
            </a:r>
          </a:p>
          <a:p>
            <a:pPr lvl="1"/>
            <a:r>
              <a:rPr lang="en-US" sz="1800" dirty="0"/>
              <a:t>-10% penalty for the first 24 hours, </a:t>
            </a:r>
          </a:p>
          <a:p>
            <a:pPr lvl="1"/>
            <a:r>
              <a:rPr lang="en-US" sz="1800" dirty="0"/>
              <a:t>-25% penalty for 24 – 48 hours, </a:t>
            </a:r>
          </a:p>
          <a:p>
            <a:pPr lvl="1"/>
            <a:r>
              <a:rPr lang="en-US" sz="1800" dirty="0"/>
              <a:t>-50% penalty thereafter up to the last day of classes for the term (i.e. prior to study day).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Work submitted in class should be submitted prior to the start of class at the instructor’s table/podium.  </a:t>
            </a:r>
          </a:p>
          <a:p>
            <a:pPr lvl="1"/>
            <a:r>
              <a:rPr lang="en-US" sz="1800" dirty="0"/>
              <a:t>If you fail to submit prior to the start of lecture, it will be treated as late, and should be submitted once the lecture is complete.   </a:t>
            </a:r>
          </a:p>
          <a:p>
            <a:pPr lvl="1"/>
            <a:r>
              <a:rPr lang="en-US" sz="1800" dirty="0"/>
              <a:t>Please do not interrupt the lecture.</a:t>
            </a:r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2E3DF39-255C-41D3-BAF8-5D8B07B49B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6636"/>
      </p:ext>
    </p:extLst>
  </p:cSld>
  <p:clrMapOvr>
    <a:masterClrMapping/>
  </p:clrMapOvr>
  <p:transition advTm="1743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Policies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follow’s the University’s academic integrity policy, which is available in the student handbook.   </a:t>
            </a:r>
          </a:p>
          <a:p>
            <a:r>
              <a:rPr lang="en-US" dirty="0"/>
              <a:t>Please be mindful of plagiarism of online source code including free open source software.  </a:t>
            </a:r>
          </a:p>
          <a:p>
            <a:pPr lvl="1"/>
            <a:r>
              <a:rPr lang="en-US" dirty="0"/>
              <a:t>Attribute the code appropriately identifying the original author and adhering to the source’s license agreement. </a:t>
            </a:r>
          </a:p>
          <a:p>
            <a:pPr lvl="1"/>
            <a:r>
              <a:rPr lang="en-US" dirty="0"/>
              <a:t>When in doubt, discuss with Dr. Stansbury please.  </a:t>
            </a:r>
          </a:p>
          <a:p>
            <a:r>
              <a:rPr lang="en-US" dirty="0"/>
              <a:t>All assignments are to be done individually unless stated otherwise on the assignment. Penalties for academic misconduct can include: failure on the assignment, reduction of final grade by a letter grade, or failure of the course.</a:t>
            </a:r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862145-4A1A-4B3B-8728-451BDC90D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59061"/>
      </p:ext>
    </p:extLst>
  </p:cSld>
  <p:clrMapOvr>
    <a:masterClrMapping/>
  </p:clrMapOvr>
  <p:transition advTm="797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Canvas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D3622E8-558B-40DA-9082-7619A65DD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55099"/>
      </p:ext>
    </p:extLst>
  </p:cSld>
  <p:clrMapOvr>
    <a:masterClrMapping/>
  </p:clrMapOvr>
  <p:transition advTm="47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10886"/>
            <a:ext cx="9981844" cy="637729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522317-9CEA-489E-A2BD-7DFD4DC0A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29452"/>
      </p:ext>
    </p:extLst>
  </p:cSld>
  <p:clrMapOvr>
    <a:masterClrMapping/>
  </p:clrMapOvr>
  <p:transition advTm="218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9894"/>
            <a:ext cx="9982200" cy="637751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4B7570-1B67-4498-B9CD-E6F88A4C5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60326"/>
      </p:ext>
    </p:extLst>
  </p:cSld>
  <p:clrMapOvr>
    <a:masterClrMapping/>
  </p:clrMapOvr>
  <p:transition advTm="313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657"/>
            <a:ext cx="10086798" cy="644434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9267A4-031D-41AB-978D-5F06CC070D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75015"/>
      </p:ext>
    </p:extLst>
  </p:cSld>
  <p:clrMapOvr>
    <a:masterClrMapping/>
  </p:clrMapOvr>
  <p:transition advTm="666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657"/>
            <a:ext cx="10086798" cy="64443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B841D32-5BCD-4D10-A24E-690091032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082"/>
      </p:ext>
    </p:extLst>
  </p:cSld>
  <p:clrMapOvr>
    <a:masterClrMapping/>
  </p:clrMapOvr>
  <p:transition advTm="302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657"/>
            <a:ext cx="10086797" cy="64443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A1109B1-35F3-4EB8-9C9B-75660E829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3707"/>
      </p:ext>
    </p:extLst>
  </p:cSld>
  <p:clrMapOvr>
    <a:masterClrMapping/>
  </p:clrMapOvr>
  <p:transition advTm="412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071C-04B2-4B7D-9CCC-9B173BFB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46F361-A479-40CD-A6CB-291FA4654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  <a:p>
            <a:r>
              <a:rPr lang="en-US" dirty="0"/>
              <a:t>Course Syllabus Review</a:t>
            </a:r>
          </a:p>
          <a:p>
            <a:r>
              <a:rPr lang="en-US" dirty="0"/>
              <a:t>Canvas Site 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Questions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D7E67-F26E-4C9A-8D82-AFC2DACF0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A7B72-F3F0-4285-9142-BF7BEA3E20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21DE8D-F7AC-48CB-ACB3-CDA5181A6D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4104"/>
      </p:ext>
    </p:extLst>
  </p:cSld>
  <p:clrMapOvr>
    <a:masterClrMapping/>
  </p:clrMapOvr>
  <p:transition advTm="323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657"/>
            <a:ext cx="10086797" cy="64443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89C2910-EC56-4FB1-9260-5DEA5117F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4527"/>
      </p:ext>
    </p:extLst>
  </p:cSld>
  <p:clrMapOvr>
    <a:masterClrMapping/>
  </p:clrMapOvr>
  <p:transition advTm="330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1B74BCC-0BE7-474A-ADB0-30388B184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4381"/>
      </p:ext>
    </p:extLst>
  </p:cSld>
  <p:clrMapOvr>
    <a:masterClrMapping/>
  </p:clrMapOvr>
  <p:transition advTm="50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B9CF-0EF0-49A7-B3EC-E832CDA8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455 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29D002-9327-440C-BB53-3246E27A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Development will be done in Python 3.x programming language</a:t>
            </a:r>
          </a:p>
          <a:p>
            <a:r>
              <a:rPr lang="en-US" sz="2000" dirty="0"/>
              <a:t>AI/ML Libraries to be used include:</a:t>
            </a:r>
          </a:p>
          <a:p>
            <a:pPr lvl="1"/>
            <a:r>
              <a:rPr lang="en-US" sz="2000" dirty="0" err="1"/>
              <a:t>NumpPy</a:t>
            </a:r>
            <a:endParaRPr lang="en-US" sz="2000" dirty="0"/>
          </a:p>
          <a:p>
            <a:pPr lvl="1"/>
            <a:r>
              <a:rPr lang="en-US" sz="2000" dirty="0" err="1"/>
              <a:t>Scikit</a:t>
            </a:r>
            <a:r>
              <a:rPr lang="en-US" sz="2000" dirty="0"/>
              <a:t>-Learn</a:t>
            </a:r>
          </a:p>
          <a:p>
            <a:pPr lvl="1"/>
            <a:r>
              <a:rPr lang="en-US" sz="2000" dirty="0"/>
              <a:t>Matplotlib</a:t>
            </a:r>
          </a:p>
          <a:p>
            <a:pPr lvl="1"/>
            <a:r>
              <a:rPr lang="en-US" sz="2000" dirty="0"/>
              <a:t>PANDAS</a:t>
            </a:r>
          </a:p>
          <a:p>
            <a:endParaRPr lang="en-US" sz="2000" dirty="0"/>
          </a:p>
          <a:p>
            <a:r>
              <a:rPr lang="en-US" sz="2000" dirty="0"/>
              <a:t>Coding examples will be shared through </a:t>
            </a:r>
            <a:r>
              <a:rPr lang="en-US" sz="2000" dirty="0" err="1"/>
              <a:t>github</a:t>
            </a:r>
            <a:r>
              <a:rPr lang="en-US" sz="2000" dirty="0"/>
              <a:t> and software projects must be managed and submitted via </a:t>
            </a:r>
            <a:r>
              <a:rPr lang="en-US" sz="2000" dirty="0" err="1"/>
              <a:t>Github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 err="1"/>
              <a:t>Jupyter</a:t>
            </a:r>
            <a:r>
              <a:rPr lang="en-US" sz="2000" dirty="0"/>
              <a:t> Notebooks will be used for demos within the course and can be used for your own projects.</a:t>
            </a:r>
          </a:p>
          <a:p>
            <a:pPr lvl="1"/>
            <a:r>
              <a:rPr lang="en-US" sz="2000" dirty="0"/>
              <a:t>Google </a:t>
            </a:r>
            <a:r>
              <a:rPr lang="en-US" sz="2000" dirty="0" err="1"/>
              <a:t>Colaboratory</a:t>
            </a:r>
            <a:r>
              <a:rPr lang="en-US" sz="2000" dirty="0"/>
              <a:t> provides a free hosted solution for </a:t>
            </a:r>
            <a:r>
              <a:rPr lang="en-US" sz="2000" dirty="0" err="1"/>
              <a:t>Jupyter</a:t>
            </a:r>
            <a:r>
              <a:rPr lang="en-US" sz="2000" dirty="0"/>
              <a:t> notebooks with Google cloud GPU support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166E6-9245-4D72-9EB3-F14AE768E3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3D943-05A8-4E85-BFCD-2BE9DD9C96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7AB9B7-05D5-41DB-B111-0F1E28F017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44447"/>
      </p:ext>
    </p:extLst>
  </p:cSld>
  <p:clrMapOvr>
    <a:masterClrMapping/>
  </p:clrMapOvr>
  <p:transition advTm="956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B080-31B2-4D54-B8F0-D365F1DC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0C1DF-6A4A-4312-B60A-8EFB0D99B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C7F35-7A34-4DC7-8CA2-0D10F5359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7F7FC-605F-4A4E-86B7-96D79713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9200"/>
            <a:ext cx="12192000" cy="48133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CEFBD7-64B3-43C3-9AA1-E09EB2999F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87733"/>
      </p:ext>
    </p:extLst>
  </p:cSld>
  <p:clrMapOvr>
    <a:masterClrMapping/>
  </p:clrMapOvr>
  <p:transition advTm="834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6F863F7-B077-46DD-AD56-3C29FD4E7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99528"/>
      </p:ext>
    </p:extLst>
  </p:cSld>
  <p:clrMapOvr>
    <a:masterClrMapping/>
  </p:clrMapOvr>
  <p:transition advTm="27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B9CF-0EF0-49A7-B3EC-E832CDA8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29D002-9327-440C-BB53-3246E27A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Syllabus located on Canvas under the Syllabus tab provides an overview of course goals, modules, grading, and policies.  Please consult this document as the official source.</a:t>
            </a:r>
          </a:p>
          <a:p>
            <a:r>
              <a:rPr lang="en-US" dirty="0"/>
              <a:t>Canvas will be the central hub of the course outside of lectures including:</a:t>
            </a:r>
          </a:p>
          <a:p>
            <a:pPr lvl="1"/>
            <a:r>
              <a:rPr lang="en-US" dirty="0"/>
              <a:t>Announcements</a:t>
            </a:r>
          </a:p>
          <a:p>
            <a:pPr lvl="1"/>
            <a:r>
              <a:rPr lang="en-US" dirty="0"/>
              <a:t>Learning modules</a:t>
            </a:r>
          </a:p>
          <a:p>
            <a:pPr lvl="1"/>
            <a:r>
              <a:rPr lang="en-US" dirty="0"/>
              <a:t>Assignments</a:t>
            </a:r>
          </a:p>
          <a:p>
            <a:pPr lvl="1"/>
            <a:r>
              <a:rPr lang="en-US" dirty="0"/>
              <a:t>Discussion Board</a:t>
            </a:r>
          </a:p>
          <a:p>
            <a:pPr lvl="1"/>
            <a:r>
              <a:rPr lang="en-US" dirty="0"/>
              <a:t>Grade Book</a:t>
            </a:r>
          </a:p>
          <a:p>
            <a:r>
              <a:rPr lang="en-US" dirty="0"/>
              <a:t>Development will be done within Python.  Resources are available on Canvas to learn more about Python and the various libraries to be used.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166E6-9245-4D72-9EB3-F14AE768E3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3D943-05A8-4E85-BFCD-2BE9DD9C96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98B58C-B676-492A-8267-34B5DC7B8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32143"/>
      </p:ext>
    </p:extLst>
  </p:cSld>
  <p:clrMapOvr>
    <a:masterClrMapping/>
  </p:clrMapOvr>
  <p:transition advTm="747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83C2-BD4B-4AB7-96C4-CFFB3931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BF494-114F-446D-954E-2205C586B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793BA-0EFA-4E9E-B058-A90750031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21225" y="1179513"/>
            <a:ext cx="2949549" cy="484028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F0460D-8894-4A05-9145-A55CEE643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29564"/>
      </p:ext>
    </p:extLst>
  </p:cSld>
  <p:clrMapOvr>
    <a:masterClrMapping/>
  </p:clrMapOvr>
  <p:transition advTm="312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BF48-E978-4876-9FA6-01ED5F0E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BE6EA-B004-49AB-8EDC-DA19DCD83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N/A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8607A-D3DB-44A2-ACBD-F81FA93254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5DA6-3B07-4689-9FA6-4AD66D924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8948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B9CF-0EF0-49A7-B3EC-E832CDA8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29D002-9327-440C-BB53-3246E27A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M0-L0: Explain the details of the course syllabus including goals, module topics, deliverables, grading, and course policies. </a:t>
            </a:r>
          </a:p>
          <a:p>
            <a:endParaRPr lang="en-US" dirty="0"/>
          </a:p>
          <a:p>
            <a:r>
              <a:rPr lang="en-US" dirty="0"/>
              <a:t>M0-L1: Navigate the CS 455/595a Canvas page including the Syllabus, Modules, Assignments, and Discussions tabs.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166E6-9245-4D72-9EB3-F14AE768E3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3D943-05A8-4E85-BFCD-2BE9DD9C96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F621C5-241E-4009-B1EC-DFF0151B4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7724"/>
      </p:ext>
    </p:extLst>
  </p:cSld>
  <p:clrMapOvr>
    <a:masterClrMapping/>
  </p:clrMapOvr>
  <p:transition advTm="390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Syllabus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862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and Office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Instructor: </a:t>
            </a:r>
            <a:endParaRPr lang="en-US" dirty="0"/>
          </a:p>
          <a:p>
            <a:pPr lvl="1"/>
            <a:r>
              <a:rPr lang="en-US" dirty="0"/>
              <a:t>Richard S. Stansbury</a:t>
            </a:r>
          </a:p>
          <a:p>
            <a:pPr lvl="1"/>
            <a:r>
              <a:rPr lang="en-US" dirty="0"/>
              <a:t>Office:  LB 346</a:t>
            </a:r>
          </a:p>
          <a:p>
            <a:pPr lvl="1"/>
            <a:r>
              <a:rPr lang="en-US" dirty="0"/>
              <a:t>Phone: 386-226-7923</a:t>
            </a:r>
          </a:p>
          <a:p>
            <a:pPr lvl="1"/>
            <a:r>
              <a:rPr lang="en-US" dirty="0"/>
              <a:t>Email: </a:t>
            </a:r>
            <a:r>
              <a:rPr lang="en-US" dirty="0" err="1"/>
              <a:t>stansbur@erau.edu</a:t>
            </a:r>
            <a:endParaRPr lang="en-US" dirty="0"/>
          </a:p>
          <a:p>
            <a:r>
              <a:rPr lang="en-US" b="1" dirty="0"/>
              <a:t> </a:t>
            </a:r>
            <a:endParaRPr lang="en-US" dirty="0"/>
          </a:p>
          <a:p>
            <a:r>
              <a:rPr lang="en-US" b="1" dirty="0"/>
              <a:t>Office Hours:</a:t>
            </a:r>
            <a:endParaRPr lang="en-US" dirty="0"/>
          </a:p>
          <a:p>
            <a:pPr lvl="1"/>
            <a:r>
              <a:rPr lang="en-US" dirty="0"/>
              <a:t>M, W, F 2-3pm</a:t>
            </a:r>
          </a:p>
          <a:p>
            <a:pPr lvl="1"/>
            <a:r>
              <a:rPr lang="en-US" dirty="0"/>
              <a:t>By Appointment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156418"/>
            <a:ext cx="3505200" cy="43815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6C844E8-323D-4B42-A4D9-7F87EAB77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7383"/>
      </p:ext>
    </p:extLst>
  </p:cSld>
  <p:clrMapOvr>
    <a:masterClrMapping/>
  </p:clrMapOvr>
  <p:transition advTm="517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This course provides an introduction to the basic concepts of </a:t>
            </a:r>
            <a:r>
              <a:rPr lang="en-US" sz="2800" b="1" dirty="0"/>
              <a:t>artificial intelligence (AI) </a:t>
            </a:r>
            <a:r>
              <a:rPr lang="en-US" sz="2800" dirty="0"/>
              <a:t>and</a:t>
            </a:r>
            <a:r>
              <a:rPr lang="en-US" sz="2800" b="1" dirty="0"/>
              <a:t> machine learning (ML) </a:t>
            </a:r>
            <a:r>
              <a:rPr lang="en-US" sz="2800" dirty="0"/>
              <a:t>with </a:t>
            </a:r>
            <a:r>
              <a:rPr lang="en-US" sz="2800" b="1" dirty="0"/>
              <a:t>applications</a:t>
            </a:r>
            <a:r>
              <a:rPr lang="en-US" sz="2800" dirty="0"/>
              <a:t> in business, technology, and engineering.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This course is introductory to the topic but assumes familiarity with a programming language.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AE6F08E-5D15-4CFD-AC94-9219E3278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4504"/>
      </p:ext>
    </p:extLst>
  </p:cSld>
  <p:clrMapOvr>
    <a:masterClrMapping/>
  </p:clrMapOvr>
  <p:transition advTm="522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Define common AI/ML algorithms and describe optimal use cases for each.</a:t>
            </a:r>
          </a:p>
          <a:p>
            <a:r>
              <a:rPr lang="en-US" sz="2400" dirty="0"/>
              <a:t>Translate problems in to suitable AI or ML problem formulations;</a:t>
            </a:r>
          </a:p>
          <a:p>
            <a:r>
              <a:rPr lang="en-US" sz="2400" dirty="0"/>
              <a:t>Collect and prepare data for the application of ML algorithms.</a:t>
            </a:r>
          </a:p>
          <a:p>
            <a:r>
              <a:rPr lang="en-US" sz="2400" dirty="0"/>
              <a:t>Implement or apply AI/ML algorithms in scripts and visual settings.</a:t>
            </a:r>
          </a:p>
          <a:p>
            <a:r>
              <a:rPr lang="en-US" sz="2400" dirty="0"/>
              <a:t>Interpret output from ML algorithms.</a:t>
            </a:r>
          </a:p>
          <a:p>
            <a:r>
              <a:rPr lang="en-US" sz="2400" dirty="0"/>
              <a:t>Understand hardware and performance considerations, and scale algorithms appropriately.</a:t>
            </a:r>
          </a:p>
          <a:p>
            <a:r>
              <a:rPr lang="en-US" sz="2400" dirty="0"/>
              <a:t>Identify pitfalls of common AI algorithms and ML models.</a:t>
            </a:r>
          </a:p>
          <a:p>
            <a:r>
              <a:rPr lang="en-US" sz="2400" dirty="0"/>
              <a:t>Understand the tradeoffs between performance and accuracy, and scale approach appropriately.</a:t>
            </a:r>
          </a:p>
          <a:p>
            <a:r>
              <a:rPr lang="en-US" sz="2400" dirty="0"/>
              <a:t>Verify results through cross-validation.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FC8CD0D-A090-480D-90BD-47686C5A03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0232"/>
      </p:ext>
    </p:extLst>
  </p:cSld>
  <p:clrMapOvr>
    <a:masterClrMapping/>
  </p:clrMapOvr>
  <p:transition advTm="853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(required)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178720"/>
            <a:ext cx="6019800" cy="4841080"/>
          </a:xfrm>
        </p:spPr>
        <p:txBody>
          <a:bodyPr/>
          <a:lstStyle/>
          <a:p>
            <a:r>
              <a:rPr lang="en-US" dirty="0" err="1"/>
              <a:t>Aurelien</a:t>
            </a:r>
            <a:r>
              <a:rPr lang="en-US" dirty="0"/>
              <a:t> </a:t>
            </a:r>
            <a:r>
              <a:rPr lang="en-US" dirty="0" err="1"/>
              <a:t>Geron</a:t>
            </a:r>
            <a:r>
              <a:rPr lang="en-US" dirty="0"/>
              <a:t>, Hands-On Machine Learning with </a:t>
            </a:r>
            <a:r>
              <a:rPr lang="en-US" dirty="0" err="1"/>
              <a:t>Scikit</a:t>
            </a:r>
            <a:r>
              <a:rPr lang="en-US" dirty="0"/>
              <a:t>-Learn &amp; </a:t>
            </a:r>
            <a:r>
              <a:rPr lang="en-US" dirty="0" err="1"/>
              <a:t>TensorFlow</a:t>
            </a:r>
            <a:r>
              <a:rPr lang="en-US" dirty="0"/>
              <a:t>, O’Reilly: Sebastopol, CA, 2017.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Amazon.com</a:t>
            </a:r>
            <a:r>
              <a:rPr lang="en-US" dirty="0"/>
              <a:t> Link: </a:t>
            </a:r>
            <a:r>
              <a:rPr lang="en-US" u="sng" dirty="0">
                <a:hlinkClick r:id="rId4"/>
              </a:rPr>
              <a:t>https://www.amazon.com/Hands-Machine-Learning-Scikit-Learn-TensorFlow/dp/1491962291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ttps://images-na.ssl-images-amazon.com/images/I/51%2BkYprYK1L._SX379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156418"/>
            <a:ext cx="3365394" cy="44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72399" y="5564113"/>
            <a:ext cx="3365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 source</a:t>
            </a:r>
            <a:r>
              <a:rPr lang="en-US"/>
              <a:t>: Amazon store page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36A2A2C-D91D-4895-86EB-296464622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94603"/>
      </p:ext>
    </p:extLst>
  </p:cSld>
  <p:clrMapOvr>
    <a:masterClrMapping/>
  </p:clrMapOvr>
  <p:transition advTm="539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Modules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sz="3600" dirty="0"/>
              <a:t>Introduction</a:t>
            </a:r>
          </a:p>
          <a:p>
            <a:pPr lvl="0"/>
            <a:r>
              <a:rPr lang="en-US" sz="3600" dirty="0"/>
              <a:t>Search Algorithms</a:t>
            </a:r>
          </a:p>
          <a:p>
            <a:pPr lvl="0"/>
            <a:r>
              <a:rPr lang="en-US" sz="3600" dirty="0"/>
              <a:t>Genetic Algorithms</a:t>
            </a:r>
          </a:p>
          <a:p>
            <a:pPr lvl="0"/>
            <a:r>
              <a:rPr lang="en-US" sz="3600" dirty="0"/>
              <a:t>Introduction to ML and Classification</a:t>
            </a:r>
          </a:p>
          <a:p>
            <a:pPr lvl="0"/>
            <a:r>
              <a:rPr lang="en-US" sz="3600" dirty="0"/>
              <a:t>Training Models</a:t>
            </a:r>
          </a:p>
          <a:p>
            <a:pPr lvl="0"/>
            <a:r>
              <a:rPr lang="en-US" sz="3600" dirty="0"/>
              <a:t>Support Vector Machines</a:t>
            </a:r>
          </a:p>
          <a:p>
            <a:r>
              <a:rPr lang="en-US" sz="3600" dirty="0"/>
              <a:t>Decision Trees</a:t>
            </a:r>
          </a:p>
          <a:p>
            <a:pPr lvl="0"/>
            <a:endParaRPr lang="en-US" sz="3600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sz="3600" dirty="0"/>
              <a:t>Ensemble Learning and Random Forests</a:t>
            </a:r>
          </a:p>
          <a:p>
            <a:pPr lvl="0"/>
            <a:r>
              <a:rPr lang="en-US" sz="3600" dirty="0"/>
              <a:t>Introduction to Artificial Neural Networks</a:t>
            </a:r>
          </a:p>
          <a:p>
            <a:pPr lvl="0"/>
            <a:r>
              <a:rPr lang="en-US" sz="3600" dirty="0"/>
              <a:t>Convolutional Neural Networks</a:t>
            </a:r>
          </a:p>
          <a:p>
            <a:pPr lvl="0"/>
            <a:r>
              <a:rPr lang="en-US" sz="3600" dirty="0"/>
              <a:t>Recurrent Neural Networks</a:t>
            </a:r>
          </a:p>
          <a:p>
            <a:pPr lvl="0"/>
            <a:r>
              <a:rPr lang="en-US" sz="3600" dirty="0"/>
              <a:t>Reinforcement Learning 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09991B5-5622-49C8-BA3E-1AC40FB14D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02166"/>
      </p:ext>
    </p:extLst>
  </p:cSld>
  <p:clrMapOvr>
    <a:masterClrMapping/>
  </p:clrMapOvr>
  <p:transition advTm="1280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rau-stansbury-theme">
  <a:themeElements>
    <a:clrScheme name="ERAU Template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RAU Template 2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ERAU Template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1553</TotalTime>
  <Words>1049</Words>
  <Application>Microsoft Office PowerPoint</Application>
  <PresentationFormat>Widescreen</PresentationFormat>
  <Paragraphs>198</Paragraphs>
  <Slides>27</Slides>
  <Notes>1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 New</vt:lpstr>
      <vt:lpstr>GillSans</vt:lpstr>
      <vt:lpstr>erau-stansbury-theme</vt:lpstr>
      <vt:lpstr>Course Introduction:  Syllabus and Canvas Site</vt:lpstr>
      <vt:lpstr>Outline</vt:lpstr>
      <vt:lpstr>Learning Outcomes</vt:lpstr>
      <vt:lpstr>Course Syllabus</vt:lpstr>
      <vt:lpstr>Instructor and Office</vt:lpstr>
      <vt:lpstr>Course Description</vt:lpstr>
      <vt:lpstr>Course Goals</vt:lpstr>
      <vt:lpstr>Textbook (required)</vt:lpstr>
      <vt:lpstr>Course Modules</vt:lpstr>
      <vt:lpstr>Grading</vt:lpstr>
      <vt:lpstr>Course Policies</vt:lpstr>
      <vt:lpstr>Course Policies</vt:lpstr>
      <vt:lpstr>Course Policies</vt:lpstr>
      <vt:lpstr>Course Canvas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CS 455 Tools</vt:lpstr>
      <vt:lpstr>Example of Jupyter Notebook</vt:lpstr>
      <vt:lpstr>Wrap-up</vt:lpstr>
      <vt:lpstr>Summary</vt:lpstr>
      <vt:lpstr>Questions</vt:lpstr>
      <vt:lpstr>References</vt:lpstr>
    </vt:vector>
  </TitlesOfParts>
  <Company>ERAU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Flight Tests of UAT ADS-B unit for SubOrbital Reusable Launch Vehicles</dc:title>
  <dc:creator>Richard Stansbury</dc:creator>
  <cp:lastModifiedBy>Richard Stansbury</cp:lastModifiedBy>
  <cp:revision>90</cp:revision>
  <cp:lastPrinted>2013-04-15T16:47:41Z</cp:lastPrinted>
  <dcterms:created xsi:type="dcterms:W3CDTF">2013-04-05T18:35:52Z</dcterms:created>
  <dcterms:modified xsi:type="dcterms:W3CDTF">2019-01-04T17:26:01Z</dcterms:modified>
</cp:coreProperties>
</file>